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30"/>
  </p:notesMasterIdLst>
  <p:handoutMasterIdLst>
    <p:handoutMasterId r:id="rId31"/>
  </p:handoutMasterIdLst>
  <p:sldIdLst>
    <p:sldId id="256" r:id="rId9"/>
    <p:sldId id="447" r:id="rId10"/>
    <p:sldId id="446" r:id="rId11"/>
    <p:sldId id="457" r:id="rId12"/>
    <p:sldId id="455" r:id="rId13"/>
    <p:sldId id="448" r:id="rId14"/>
    <p:sldId id="420" r:id="rId15"/>
    <p:sldId id="421" r:id="rId16"/>
    <p:sldId id="419" r:id="rId17"/>
    <p:sldId id="341" r:id="rId18"/>
    <p:sldId id="433" r:id="rId19"/>
    <p:sldId id="434" r:id="rId20"/>
    <p:sldId id="413" r:id="rId21"/>
    <p:sldId id="380" r:id="rId22"/>
    <p:sldId id="460" r:id="rId23"/>
    <p:sldId id="440" r:id="rId24"/>
    <p:sldId id="461" r:id="rId25"/>
    <p:sldId id="432" r:id="rId26"/>
    <p:sldId id="429" r:id="rId27"/>
    <p:sldId id="422" r:id="rId28"/>
    <p:sldId id="310" r:id="rId29"/>
  </p:sldIdLst>
  <p:sldSz cx="12192000" cy="6858000"/>
  <p:notesSz cx="6797675" cy="9926638"/>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051" autoAdjust="0"/>
    <p:restoredTop sz="77351"/>
  </p:normalViewPr>
  <p:slideViewPr>
    <p:cSldViewPr>
      <p:cViewPr varScale="1">
        <p:scale>
          <a:sx n="88" d="100"/>
          <a:sy n="88" d="100"/>
        </p:scale>
        <p:origin x="672" y="8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21" Type="http://schemas.openxmlformats.org/officeDocument/2006/relationships/slide" Target="slides/slide13.xml"/><Relationship Id="rId34"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Whately" userId="5ac0a14a-b261-4803-a4d1-ca2626ff48b6" providerId="ADAL" clId="{5A6127CC-3273-44FF-BF9F-43AC653EBFD8}"/>
    <pc:docChg chg="modSld">
      <pc:chgData name="Miss Whately" userId="5ac0a14a-b261-4803-a4d1-ca2626ff48b6" providerId="ADAL" clId="{5A6127CC-3273-44FF-BF9F-43AC653EBFD8}" dt="2023-09-19T11:20:35.209" v="20" actId="20577"/>
      <pc:docMkLst>
        <pc:docMk/>
      </pc:docMkLst>
      <pc:sldChg chg="modSp mod">
        <pc:chgData name="Miss Whately" userId="5ac0a14a-b261-4803-a4d1-ca2626ff48b6" providerId="ADAL" clId="{5A6127CC-3273-44FF-BF9F-43AC653EBFD8}" dt="2023-09-19T11:20:35.209" v="20" actId="20577"/>
        <pc:sldMkLst>
          <pc:docMk/>
          <pc:sldMk cId="878290481" sldId="432"/>
        </pc:sldMkLst>
        <pc:spChg chg="mod">
          <ac:chgData name="Miss Whately" userId="5ac0a14a-b261-4803-a4d1-ca2626ff48b6" providerId="ADAL" clId="{5A6127CC-3273-44FF-BF9F-43AC653EBFD8}" dt="2023-09-19T11:20:35.209" v="20" actId="20577"/>
          <ac:spMkLst>
            <pc:docMk/>
            <pc:sldMk cId="878290481" sldId="432"/>
            <ac:spMk id="2" creationId="{34398AD0-3875-B94F-A90E-046466F6C19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8EEBEBB5-73AA-469B-B9EC-B2FE7DCC6081}" type="datetimeFigureOut">
              <a:rPr lang="en-GB" smtClean="0"/>
              <a:t>19/09/2023</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6BB3F097-43CE-4CCC-9A6E-E754B6B04606}" type="slidenum">
              <a:rPr lang="en-GB" smtClean="0"/>
              <a:t>‹#›</a:t>
            </a:fld>
            <a:endParaRPr lang="en-GB"/>
          </a:p>
        </p:txBody>
      </p:sp>
    </p:spTree>
    <p:extLst>
      <p:ext uri="{BB962C8B-B14F-4D97-AF65-F5344CB8AC3E}">
        <p14:creationId xmlns:p14="http://schemas.microsoft.com/office/powerpoint/2010/main" val="36997305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90488" y="744538"/>
            <a:ext cx="6616700" cy="3722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06357" y="4715153"/>
            <a:ext cx="4984962" cy="4466987"/>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90488" y="744538"/>
            <a:ext cx="6616700" cy="3722687"/>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Just think about how many times you have already read things today. It really is a vital skill.</a:t>
            </a:r>
          </a:p>
        </p:txBody>
      </p:sp>
    </p:spTree>
    <p:extLst>
      <p:ext uri="{BB962C8B-B14F-4D97-AF65-F5344CB8AC3E}">
        <p14:creationId xmlns:p14="http://schemas.microsoft.com/office/powerpoint/2010/main" val="955984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22206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Some children learn to blend really quickly, and others take a little longer. If your child is finding it difficult, ask your child’s teacher for ways to help at home – playing blending games at home is so helpful!</a:t>
            </a:r>
          </a:p>
          <a:p>
            <a:br>
              <a:rPr lang="en-US" dirty="0"/>
            </a:br>
            <a:r>
              <a:rPr lang="en-US" dirty="0"/>
              <a:t>Show parents this video from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3531044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Explain what each word means – use our glossary to help: https://</a:t>
            </a:r>
            <a:r>
              <a:rPr lang="en-US" dirty="0" err="1"/>
              <a:t>www.littlewandlelettersandsounds.org.uk</a:t>
            </a:r>
            <a:r>
              <a:rPr lang="en-US" dirty="0"/>
              <a:t>/resources/my-letters-and-sounds/getting-started/</a:t>
            </a:r>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We usually teach four new sounds a week and have a review lesson on a Friday. You will get a list of the sounds that we are learning to have at home. This will help you with formation and pronunciation.  </a:t>
            </a:r>
          </a:p>
        </p:txBody>
      </p:sp>
    </p:spTree>
    <p:extLst>
      <p:ext uri="{BB962C8B-B14F-4D97-AF65-F5344CB8AC3E}">
        <p14:creationId xmlns:p14="http://schemas.microsoft.com/office/powerpoint/2010/main" val="2481167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964539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Have a look at this video on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84161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Model the process on a flipchart for the parents </a:t>
            </a:r>
            <a:r>
              <a:rPr lang="en-US"/>
              <a:t>to see.</a:t>
            </a:r>
            <a:endParaRPr lang="en-US" dirty="0"/>
          </a:p>
        </p:txBody>
      </p:sp>
    </p:spTree>
    <p:extLst>
      <p:ext uri="{BB962C8B-B14F-4D97-AF65-F5344CB8AC3E}">
        <p14:creationId xmlns:p14="http://schemas.microsoft.com/office/powerpoint/2010/main" val="4022871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05945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339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65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9/19/2023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IL5YUCPyC5I?feature=oembed" TargetMode="Externa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ideo" Target="https://www.youtube.com/embed/NTC0PbtmeUA?feature=oembed" TargetMode="Externa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0.tiff"/><Relationship Id="rId4" Type="http://schemas.openxmlformats.org/officeDocument/2006/relationships/image" Target="../media/image19.tiff"/></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4.tiff"/><Relationship Id="rId5" Type="http://schemas.openxmlformats.org/officeDocument/2006/relationships/image" Target="../media/image23.tiff"/><Relationship Id="rId4" Type="http://schemas.openxmlformats.org/officeDocument/2006/relationships/image" Target="../media/image22.tiff"/></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tiff"/><Relationship Id="rId7" Type="http://schemas.openxmlformats.org/officeDocument/2006/relationships/image" Target="../media/image30.emf"/><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29.emf"/><Relationship Id="rId5" Type="http://schemas.openxmlformats.org/officeDocument/2006/relationships/image" Target="../media/image28.png"/><Relationship Id="rId4" Type="http://schemas.openxmlformats.org/officeDocument/2006/relationships/image" Target="../media/image27.tiff"/></Relationships>
</file>

<file path=ppt/slides/_rels/slide18.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9.tiff"/></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hyperlink" Target="https://youtu.be/DvOuc7cWXxc" TargetMode="External"/><Relationship Id="rId5" Type="http://schemas.openxmlformats.org/officeDocument/2006/relationships/hyperlink" Target="https://youtu.be/qDu3JAjf-U0" TargetMode="Externa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8499479"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Phonics and early reading</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a:extLst>
              <a:ext uri="{28A0092B-C50C-407E-A947-70E740481C1C}">
                <a14:useLocalDpi xmlns:a14="http://schemas.microsoft.com/office/drawing/2010/main"/>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479376" y="332656"/>
            <a:ext cx="7003074" cy="1152128"/>
          </a:xfrm>
        </p:spPr>
        <p:txBody>
          <a:bodyPr/>
          <a:lstStyle/>
          <a:p>
            <a:r>
              <a:rPr lang="en-US" dirty="0"/>
              <a:t>How many times have you already read today?</a:t>
            </a:r>
          </a:p>
        </p:txBody>
      </p:sp>
    </p:spTree>
    <p:extLst>
      <p:ext uri="{BB962C8B-B14F-4D97-AF65-F5344CB8AC3E}">
        <p14:creationId xmlns:p14="http://schemas.microsoft.com/office/powerpoint/2010/main" val="4281160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t>Our school has chosen </a:t>
            </a:r>
            <a:br>
              <a:rPr lang="en-GB" dirty="0"/>
            </a:br>
            <a:r>
              <a:rPr lang="en-GB" i="1" dirty="0"/>
              <a:t>Little </a:t>
            </a:r>
            <a:r>
              <a:rPr lang="en-GB" i="1" dirty="0" err="1"/>
              <a:t>Wandle</a:t>
            </a:r>
            <a:r>
              <a:rPr lang="en-GB" i="1" dirty="0"/>
              <a:t> Letters and Sounds Revised</a:t>
            </a:r>
            <a:r>
              <a:rPr lang="en-GB" dirty="0"/>
              <a:t> as our systematic, synthetic phonics (SSP) programme to teach early reading and spelling.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a:stretch>
            <a:fillRect/>
          </a:stretch>
        </p:blipFill>
        <p:spPr>
          <a:xfrm>
            <a:off x="5111603" y="1916832"/>
            <a:ext cx="6770092" cy="4248472"/>
          </a:xfrm>
          <a:prstGeom prst="roundRect">
            <a:avLst>
              <a:gd name="adj" fmla="val 2638"/>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6CA3B5-91E5-0C42-A06C-51710AD05C91}"/>
              </a:ext>
            </a:extLst>
          </p:cNvPr>
          <p:cNvSpPr>
            <a:spLocks noGrp="1"/>
          </p:cNvSpPr>
          <p:nvPr>
            <p:ph type="title"/>
          </p:nvPr>
        </p:nvSpPr>
        <p:spPr/>
        <p:txBody>
          <a:bodyPr/>
          <a:lstStyle/>
          <a:p>
            <a:r>
              <a:rPr lang="en-US" dirty="0"/>
              <a:t>Blending to read words</a:t>
            </a:r>
          </a:p>
        </p:txBody>
      </p:sp>
      <p:pic>
        <p:nvPicPr>
          <p:cNvPr id="4"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4"/>
          <a:stretch>
            <a:fillRect/>
          </a:stretch>
        </p:blipFill>
        <p:spPr>
          <a:xfrm>
            <a:off x="2510729" y="1844824"/>
            <a:ext cx="7170541" cy="4051356"/>
          </a:xfrm>
          <a:prstGeom prst="rect">
            <a:avLst/>
          </a:prstGeom>
        </p:spPr>
      </p:pic>
    </p:spTree>
    <p:extLst>
      <p:ext uri="{BB962C8B-B14F-4D97-AF65-F5344CB8AC3E}">
        <p14:creationId xmlns:p14="http://schemas.microsoft.com/office/powerpoint/2010/main" val="2939075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6888088" y="210364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88088" y="308255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89778" y="409066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p:txBody>
          <a:bodyPr/>
          <a:lstStyle/>
          <a:p>
            <a:r>
              <a:rPr lang="en-US" dirty="0"/>
              <a:t>Teaching order </a:t>
            </a:r>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6000" y="3078291"/>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767408" y="2060848"/>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p:txBody>
          <a:bodyPr/>
          <a:lstStyle/>
          <a:p>
            <a:r>
              <a:rPr lang="en-US" dirty="0"/>
              <a:t>Gradually your child learns the entire alphabetic code:</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a:extLst>
              <a:ext uri="{28A0092B-C50C-407E-A947-70E740481C1C}">
                <a14:useLocalDpi xmlns:a14="http://schemas.microsoft.com/office/drawing/2010/main"/>
              </a:ext>
            </a:extLst>
          </a:blip>
          <a:srcRect b="20914"/>
          <a:stretch/>
        </p:blipFill>
        <p:spPr>
          <a:xfrm>
            <a:off x="695400" y="1340768"/>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a:extLst>
              <a:ext uri="{28A0092B-C50C-407E-A947-70E740481C1C}">
                <a14:useLocalDpi xmlns:a14="http://schemas.microsoft.com/office/drawing/2010/main"/>
              </a:ext>
            </a:extLst>
          </a:blip>
          <a:srcRect b="34564"/>
          <a:stretch/>
        </p:blipFill>
        <p:spPr>
          <a:xfrm>
            <a:off x="5879976" y="1518238"/>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a:lstStyle/>
          <a:p>
            <a:r>
              <a:rPr lang="en-US" dirty="0"/>
              <a:t>Tricky words </a:t>
            </a:r>
          </a:p>
        </p:txBody>
      </p:sp>
      <p:pic>
        <p:nvPicPr>
          <p:cNvPr id="2" name="Online Media 1" descr="How we teach tricky words">
            <a:hlinkClick r:id="" action="ppaction://media"/>
            <a:extLst>
              <a:ext uri="{FF2B5EF4-FFF2-40B4-BE49-F238E27FC236}">
                <a16:creationId xmlns:a16="http://schemas.microsoft.com/office/drawing/2014/main" id="{51527262-8363-1841-AC54-DBB40AE1BB89}"/>
              </a:ext>
            </a:extLst>
          </p:cNvPr>
          <p:cNvPicPr>
            <a:picLocks noRot="1" noChangeAspect="1"/>
          </p:cNvPicPr>
          <p:nvPr>
            <a:videoFile r:link="rId1"/>
          </p:nvPr>
        </p:nvPicPr>
        <p:blipFill>
          <a:blip r:embed="rId4"/>
          <a:stretch>
            <a:fillRect/>
          </a:stretch>
        </p:blipFill>
        <p:spPr>
          <a:xfrm>
            <a:off x="2640094" y="1988840"/>
            <a:ext cx="6911812" cy="3905174"/>
          </a:xfrm>
          <a:prstGeom prst="rect">
            <a:avLst/>
          </a:prstGeom>
        </p:spPr>
      </p:pic>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2564904"/>
            <a:ext cx="4176464" cy="3744416"/>
          </a:xfrm>
        </p:spPr>
        <p:txBody>
          <a:bodyPr/>
          <a:lstStyle/>
          <a:p>
            <a:r>
              <a:rPr lang="en-US" sz="3200" dirty="0">
                <a:solidFill>
                  <a:schemeClr val="tx1"/>
                </a:solidFill>
              </a:rPr>
              <a:t>Say the word.</a:t>
            </a:r>
          </a:p>
          <a:p>
            <a:r>
              <a:rPr lang="en-US" sz="3200" dirty="0">
                <a:solidFill>
                  <a:schemeClr val="tx1"/>
                </a:solidFill>
              </a:rPr>
              <a:t>Segment the sounds.</a:t>
            </a:r>
          </a:p>
          <a:p>
            <a:r>
              <a:rPr lang="en-US" sz="3200" dirty="0">
                <a:solidFill>
                  <a:schemeClr val="tx1"/>
                </a:solidFill>
              </a:rPr>
              <a:t>Count the sounds.</a:t>
            </a:r>
          </a:p>
          <a:p>
            <a:r>
              <a:rPr lang="en-US" sz="3200" dirty="0">
                <a:solidFill>
                  <a:schemeClr val="tx1"/>
                </a:solidFill>
              </a:rPr>
              <a:t>Write them down.</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lstStyle/>
          <a:p>
            <a:r>
              <a:rPr lang="en-US" dirty="0"/>
              <a:t>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91253" y="1801214"/>
            <a:ext cx="6741316" cy="4490459"/>
          </a:xfrm>
          <a:prstGeom prst="roundRect">
            <a:avLst>
              <a:gd name="adj" fmla="val 3608"/>
            </a:avLst>
          </a:prstGeom>
        </p:spPr>
      </p:pic>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2556242"/>
            <a:ext cx="5616624" cy="3393038"/>
          </a:xfrm>
        </p:spPr>
        <p:txBody>
          <a:bodyPr/>
          <a:lstStyle/>
          <a:p>
            <a:pPr marL="0" indent="0">
              <a:buNone/>
            </a:pPr>
            <a:r>
              <a:rPr lang="en-GB" b="1" dirty="0">
                <a:solidFill>
                  <a:schemeClr val="tx2"/>
                </a:solidFill>
              </a:rPr>
              <a:t>Reading practice sessions are: </a:t>
            </a:r>
          </a:p>
          <a:p>
            <a:r>
              <a:rPr lang="en-GB" dirty="0">
                <a:solidFill>
                  <a:schemeClr val="tx1"/>
                </a:solidFill>
              </a:rPr>
              <a:t>timetabled three times a week </a:t>
            </a:r>
          </a:p>
          <a:p>
            <a:r>
              <a:rPr lang="en-GB" dirty="0">
                <a:solidFill>
                  <a:schemeClr val="tx1"/>
                </a:solidFill>
              </a:rPr>
              <a:t>taught by a trained teacher/teaching assistant</a:t>
            </a:r>
          </a:p>
          <a:p>
            <a:r>
              <a:rPr lang="en-GB" dirty="0">
                <a:solidFill>
                  <a:schemeClr val="tx1"/>
                </a:solidFill>
              </a:rPr>
              <a:t>taught in small groups.</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a:extLst>
              <a:ext uri="{28A0092B-C50C-407E-A947-70E740481C1C}">
                <a14:useLocalDpi xmlns:a14="http://schemas.microsoft.com/office/drawing/2010/main"/>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a:p>
            <a:r>
              <a:rPr lang="en-US" dirty="0">
                <a:solidFill>
                  <a:schemeClr val="tx1">
                    <a:lumMod val="95000"/>
                    <a:lumOff val="5000"/>
                  </a:schemeClr>
                </a:solidFill>
              </a:rPr>
              <a:t>Read 5 times at home</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p:blipFill>
        <p:spPr>
          <a:xfrm>
            <a:off x="7336631" y="1929002"/>
            <a:ext cx="4359498" cy="3909005"/>
          </a:xfrm>
          <a:prstGeom prst="roundRect">
            <a:avLst>
              <a:gd name="adj" fmla="val 3700"/>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rPr>
              <a:t>The shared book is for YOU to read:</a:t>
            </a:r>
          </a:p>
          <a:p>
            <a:pPr>
              <a:spcBef>
                <a:spcPts val="600"/>
              </a:spcBef>
            </a:pPr>
            <a:r>
              <a:rPr lang="en-US" sz="2400" dirty="0">
                <a:solidFill>
                  <a:schemeClr val="tx1">
                    <a:lumMod val="95000"/>
                    <a:lumOff val="5000"/>
                  </a:schemeClr>
                </a:solidFill>
              </a:rPr>
              <a:t>Make the story sound as exciting as you can by changing your voice.</a:t>
            </a:r>
          </a:p>
          <a:p>
            <a:pPr>
              <a:spcBef>
                <a:spcPts val="600"/>
              </a:spcBef>
            </a:pPr>
            <a:r>
              <a:rPr lang="en-US" sz="2400" dirty="0">
                <a:solidFill>
                  <a:schemeClr val="tx1">
                    <a:lumMod val="95000"/>
                    <a:lumOff val="5000"/>
                  </a:schemeClr>
                </a:solidFill>
              </a:rPr>
              <a:t>Talk with your child as much as you can:</a:t>
            </a:r>
          </a:p>
          <a:p>
            <a:pPr lvl="1">
              <a:spcBef>
                <a:spcPts val="600"/>
              </a:spcBef>
              <a:buFont typeface="Courier New" panose="02070309020205020404" pitchFamily="49" charset="0"/>
              <a:buChar char="o"/>
            </a:pPr>
            <a:r>
              <a:rPr lang="en-US" dirty="0">
                <a:solidFill>
                  <a:schemeClr val="tx1">
                    <a:lumMod val="95000"/>
                    <a:lumOff val="5000"/>
                  </a:schemeClr>
                </a:solidFill>
              </a:rPr>
              <a:t>Introduce new and exciting language</a:t>
            </a:r>
          </a:p>
          <a:p>
            <a:pPr lvl="1">
              <a:spcBef>
                <a:spcPts val="600"/>
              </a:spcBef>
              <a:buFont typeface="Courier New" panose="02070309020205020404" pitchFamily="49" charset="0"/>
              <a:buChar char="o"/>
            </a:pPr>
            <a:r>
              <a:rPr lang="en-US" dirty="0">
                <a:solidFill>
                  <a:schemeClr val="tx1">
                    <a:lumMod val="95000"/>
                    <a:lumOff val="5000"/>
                  </a:schemeClr>
                </a:solidFill>
              </a:rPr>
              <a:t>Encourage your child to use new vocabulary</a:t>
            </a:r>
          </a:p>
          <a:p>
            <a:pPr lvl="1">
              <a:spcBef>
                <a:spcPts val="600"/>
              </a:spcBef>
              <a:buFont typeface="Courier New" panose="02070309020205020404" pitchFamily="49" charset="0"/>
              <a:buChar char="o"/>
            </a:pPr>
            <a:r>
              <a:rPr lang="en-US" dirty="0">
                <a:solidFill>
                  <a:schemeClr val="tx1">
                    <a:lumMod val="95000"/>
                    <a:lumOff val="5000"/>
                  </a:schemeClr>
                </a:solidFill>
              </a:rPr>
              <a:t>Make up sentences together</a:t>
            </a:r>
          </a:p>
          <a:p>
            <a:pPr lvl="1">
              <a:spcBef>
                <a:spcPts val="600"/>
              </a:spcBef>
              <a:buFont typeface="Courier New" panose="02070309020205020404" pitchFamily="49" charset="0"/>
              <a:buChar char="o"/>
            </a:pPr>
            <a:r>
              <a:rPr lang="en-US" dirty="0">
                <a:solidFill>
                  <a:schemeClr val="tx1">
                    <a:lumMod val="95000"/>
                    <a:lumOff val="5000"/>
                  </a:schemeClr>
                </a:solidFill>
              </a:rPr>
              <a:t>Find different words to use</a:t>
            </a:r>
          </a:p>
          <a:p>
            <a:pPr lvl="1">
              <a:spcBef>
                <a:spcPts val="600"/>
              </a:spcBef>
              <a:buFont typeface="Courier New" panose="02070309020205020404" pitchFamily="49" charset="0"/>
              <a:buChar char="o"/>
            </a:pPr>
            <a:r>
              <a:rPr lang="en-US" dirty="0">
                <a:solidFill>
                  <a:schemeClr val="tx1">
                    <a:lumMod val="95000"/>
                    <a:lumOff val="5000"/>
                  </a:schemeClr>
                </a:solidFill>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t>Read to your child</a:t>
            </a: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endParaRPr lang="en-US" dirty="0"/>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dirty="0"/>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a:srcRect r="67270"/>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4"/>
          <a:srcRect l="33237" t="4087" r="34033" b="-4087"/>
          <a:stretch/>
        </p:blipFill>
        <p:spPr>
          <a:xfrm>
            <a:off x="4207904" y="2609304"/>
            <a:ext cx="3616288" cy="3556000"/>
          </a:xfrm>
          <a:prstGeom prst="rect">
            <a:avLst/>
          </a:prstGeom>
        </p:spPr>
      </p:pic>
      <p:pic>
        <p:nvPicPr>
          <p:cNvPr id="7" name="Picture 6" descr="Graphical user interface, application, Teams&#10;&#10;Description automatically generated">
            <a:hlinkClick r:id="rId6"/>
            <a:extLst>
              <a:ext uri="{FF2B5EF4-FFF2-40B4-BE49-F238E27FC236}">
                <a16:creationId xmlns:a16="http://schemas.microsoft.com/office/drawing/2014/main" id="{78A0AB10-488A-FF41-A046-589084451A8B}"/>
              </a:ext>
            </a:extLst>
          </p:cNvPr>
          <p:cNvPicPr>
            <a:picLocks noChangeAspect="1"/>
          </p:cNvPicPr>
          <p:nvPr/>
        </p:nvPicPr>
        <p:blipFill rotWithShape="1">
          <a:blip r:embed="rId4"/>
          <a:srcRect l="66298"/>
          <a:stretch/>
        </p:blipFill>
        <p:spPr>
          <a:xfrm>
            <a:off x="7824192" y="2465288"/>
            <a:ext cx="3723723" cy="3556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sz="4400" dirty="0"/>
              <a:t>One of the greatest gifts adults can give is to read to children </a:t>
            </a:r>
          </a:p>
          <a:p>
            <a:r>
              <a:rPr lang="en-US" b="0" dirty="0"/>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B8E684-7516-47AC-9294-08AAE612A259}">
  <ds:schemaRefs>
    <ds:schemaRef ds:uri="http://purl.org/dc/terms/"/>
    <ds:schemaRef ds:uri="http://schemas.openxmlformats.org/package/2006/metadata/core-properties"/>
    <ds:schemaRef ds:uri="http://purl.org/dc/dcmitype/"/>
    <ds:schemaRef ds:uri="http://schemas.microsoft.com/office/infopath/2007/PartnerControls"/>
    <ds:schemaRef ds:uri="b390c623-81a0-476f-984a-5b2ad478ef4f"/>
    <ds:schemaRef ds:uri="http://purl.org/dc/elements/1.1/"/>
    <ds:schemaRef ds:uri="http://schemas.microsoft.com/office/2006/documentManagement/types"/>
    <ds:schemaRef ds:uri="6d6ce26d-438a-4f93-8ad7-b70bc8847f7f"/>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B625A118-A614-4A41-B843-FEF7057E29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37246</TotalTime>
  <Words>914</Words>
  <Application>Microsoft Office PowerPoint</Application>
  <PresentationFormat>Widescreen</PresentationFormat>
  <Paragraphs>77</Paragraphs>
  <Slides>21</Slides>
  <Notes>21</Notes>
  <HiddenSlides>0</HiddenSlides>
  <MMClips>2</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21</vt:i4>
      </vt:variant>
    </vt:vector>
  </HeadingPairs>
  <TitlesOfParts>
    <vt:vector size="33" baseType="lpstr">
      <vt:lpstr>Arial</vt:lpstr>
      <vt:lpstr>Calibri</vt:lpstr>
      <vt:lpstr>Calibri Light</vt:lpstr>
      <vt:lpstr>Courier New</vt:lpstr>
      <vt:lpstr>Gotham Narrow Bold</vt:lpstr>
      <vt:lpstr>Open Sans</vt:lpstr>
      <vt:lpstr>Open Sans Light</vt:lpstr>
      <vt:lpstr>Presentation cover</vt:lpstr>
      <vt:lpstr>Normal body copy page</vt:lpstr>
      <vt:lpstr>Custom Design</vt:lpstr>
      <vt:lpstr>3_Normal body copy page</vt:lpstr>
      <vt:lpstr>4_Normal body copy page</vt:lpstr>
      <vt:lpstr>PowerPoint Presentation</vt:lpstr>
      <vt:lpstr>PowerPoint Presentation</vt:lpstr>
      <vt:lpstr>How many times have you already read today?</vt:lpstr>
      <vt:lpstr>PowerPoint Presentation</vt:lpstr>
      <vt:lpstr>Little Wandle Letters and Sounds Revised</vt:lpstr>
      <vt:lpstr>Phonics is:</vt:lpstr>
      <vt:lpstr>Blending to read words</vt:lpstr>
      <vt:lpstr>Terminology </vt:lpstr>
      <vt:lpstr>Teaching order </vt:lpstr>
      <vt:lpstr>Gradually your child learns the entire alphabetic code:</vt:lpstr>
      <vt:lpstr>Tricky words </vt:lpstr>
      <vt:lpstr>Spelling</vt:lpstr>
      <vt:lpstr>How do we teach reading in books?</vt:lpstr>
      <vt:lpstr>We use assessment to match your child the right level of book</vt:lpstr>
      <vt:lpstr>PowerPoint Presentation</vt:lpstr>
      <vt:lpstr>The most important thing you can do is read with your child</vt:lpstr>
      <vt:lpstr>Books going home</vt:lpstr>
      <vt:lpstr>Listening to your child read their phonics book</vt:lpstr>
      <vt:lpstr>Read to your child</vt:lpstr>
      <vt:lpstr>Supporting your child with phonics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Miss Whately</cp:lastModifiedBy>
  <cp:revision>376</cp:revision>
  <cp:lastPrinted>2021-11-08T18:32:12Z</cp:lastPrinted>
  <dcterms:modified xsi:type="dcterms:W3CDTF">2023-09-19T11:21:18Z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